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</p:sldMasterIdLst>
  <p:notesMasterIdLst>
    <p:notesMasterId r:id="rId10"/>
  </p:notesMasterIdLst>
  <p:sldIdLst>
    <p:sldId id="261" r:id="rId2"/>
    <p:sldId id="267" r:id="rId3"/>
    <p:sldId id="263" r:id="rId4"/>
    <p:sldId id="264" r:id="rId5"/>
    <p:sldId id="265" r:id="rId6"/>
    <p:sldId id="260" r:id="rId7"/>
    <p:sldId id="266" r:id="rId8"/>
    <p:sldId id="268" r:id="rId9"/>
  </p:sldIdLst>
  <p:sldSz cx="9144000" cy="6858000" type="screen4x3"/>
  <p:notesSz cx="6834188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86037393694608"/>
          <c:y val="8.302847847368923E-2"/>
          <c:w val="0.74330898717346816"/>
          <c:h val="0.701027182993883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 год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-2.0315781138044768E-2"/>
                  <c:y val="3.90942400735430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0807618513334689E-2"/>
                  <c:y val="5.7673330414267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946550194987751E-3"/>
                  <c:y val="1.2780383500062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Преступлений , всего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 год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1.2021016456912352E-2"/>
                  <c:y val="-2.5560885391819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857059852251294E-2"/>
                  <c:y val="2.5133917582142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9679301169926506E-3"/>
                  <c:y val="2.55607670001239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462585136491426E-2"/>
                  <c:y val="2.55607670001239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Преступлений , всего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404800"/>
        <c:axId val="164102912"/>
      </c:barChart>
      <c:catAx>
        <c:axId val="1634048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4102912"/>
        <c:crosses val="autoZero"/>
        <c:auto val="1"/>
        <c:lblAlgn val="ctr"/>
        <c:lblOffset val="100"/>
        <c:noMultiLvlLbl val="0"/>
      </c:catAx>
      <c:valAx>
        <c:axId val="164102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3404800"/>
        <c:crosses val="autoZero"/>
        <c:crossBetween val="between"/>
        <c:majorUnit val="100"/>
      </c:valAx>
    </c:plotArea>
    <c:legend>
      <c:legendPos val="r"/>
      <c:layout>
        <c:manualLayout>
          <c:xMode val="edge"/>
          <c:yMode val="edge"/>
          <c:x val="0.25421413749726735"/>
          <c:y val="0.83111506952162939"/>
          <c:w val="0.54789857578548617"/>
          <c:h val="0.16077750870400498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17106432618599"/>
          <c:y val="7.7322249094829931E-2"/>
          <c:w val="0.62030725068106674"/>
          <c:h val="0.79599524554251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г.Кудымкар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2.98088944733840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0315781138044768E-2"/>
                  <c:y val="3.90942400735430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0807618513334689E-2"/>
                  <c:y val="5.7673330414267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946550194987751E-3"/>
                  <c:y val="1.2780383500062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270.54000000000002</c:v>
                </c:pt>
                <c:pt idx="1">
                  <c:v>215.56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Пермский край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3687305479359886E-3"/>
                  <c:y val="4.674032254502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8852177614068E-2"/>
                  <c:y val="-4.674032254502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021016456912352E-2"/>
                  <c:y val="-2.5560885391819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857059852251294E-2"/>
                  <c:y val="2.5133917582142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9679301169926506E-3"/>
                  <c:y val="2.55607670001239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462585136491426E-2"/>
                  <c:y val="2.55607670001239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243.92</c:v>
                </c:pt>
                <c:pt idx="1">
                  <c:v>214.94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243712"/>
        <c:axId val="164249600"/>
      </c:barChart>
      <c:catAx>
        <c:axId val="164243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4249600"/>
        <c:crosses val="autoZero"/>
        <c:auto val="1"/>
        <c:lblAlgn val="ctr"/>
        <c:lblOffset val="100"/>
        <c:noMultiLvlLbl val="0"/>
      </c:catAx>
      <c:valAx>
        <c:axId val="164249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4243712"/>
        <c:crosses val="autoZero"/>
        <c:crossBetween val="between"/>
        <c:majorUnit val="100"/>
      </c:valAx>
    </c:plotArea>
    <c:legend>
      <c:legendPos val="r"/>
      <c:layout>
        <c:manualLayout>
          <c:xMode val="edge"/>
          <c:yMode val="edge"/>
          <c:x val="0.77278463582293677"/>
          <c:y val="0.29360136025379624"/>
          <c:w val="0.19379771574676366"/>
          <c:h val="0.42719734721067004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71975130335311"/>
          <c:y val="4.7081940183168962E-2"/>
          <c:w val="0.79636881910240431"/>
          <c:h val="0.658536655520799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г.Кудымкар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3515981735159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54949124510121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97.14</c:v>
                </c:pt>
                <c:pt idx="1">
                  <c:v>67.489999999999995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Пермский край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2257568089142357E-2"/>
                  <c:y val="-4.7168949771689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128784044571179E-2"/>
                  <c:y val="-1.369863013698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107.41</c:v>
                </c:pt>
                <c:pt idx="1">
                  <c:v>95.3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9722240"/>
        <c:axId val="89724032"/>
        <c:axId val="0"/>
      </c:bar3DChart>
      <c:catAx>
        <c:axId val="89722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724032"/>
        <c:crosses val="autoZero"/>
        <c:auto val="1"/>
        <c:lblAlgn val="ctr"/>
        <c:lblOffset val="100"/>
        <c:noMultiLvlLbl val="0"/>
      </c:catAx>
      <c:valAx>
        <c:axId val="89724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722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6306500923765677E-2"/>
          <c:y val="0.81036206090677021"/>
          <c:w val="0.76079201076423608"/>
          <c:h val="7.9317225757739196E-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522637795275592E-2"/>
          <c:y val="6.9145700066218188E-2"/>
          <c:w val="0.85610949218296084"/>
          <c:h val="0.638511486997370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г.Кудымкар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218993304788552E-2"/>
                  <c:y val="-2.168890945784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5142709013059682E-3"/>
                  <c:y val="-3.2532723778816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13.26</c:v>
                </c:pt>
                <c:pt idx="1">
                  <c:v>9.17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Пермский край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218993304788552E-2"/>
                  <c:y val="-2.7110603149013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057083605223873E-2"/>
                  <c:y val="-2.16884825192111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13.97</c:v>
                </c:pt>
                <c:pt idx="1">
                  <c:v>9.49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9758336"/>
        <c:axId val="89764224"/>
        <c:axId val="0"/>
      </c:bar3DChart>
      <c:catAx>
        <c:axId val="897583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764224"/>
        <c:crosses val="autoZero"/>
        <c:auto val="1"/>
        <c:lblAlgn val="ctr"/>
        <c:lblOffset val="100"/>
        <c:noMultiLvlLbl val="0"/>
      </c:catAx>
      <c:valAx>
        <c:axId val="89764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758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348015091863516"/>
          <c:y val="0.84838683372490731"/>
          <c:w val="0.50401984908136488"/>
          <c:h val="0.13392552567886448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57893875814908"/>
          <c:y val="6.454905496217099E-2"/>
          <c:w val="0.78623837451841672"/>
          <c:h val="0.6852529619740993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г.Кудымкар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6231708015345198E-2"/>
                  <c:y val="-5.5678377459543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724391221483318E-2"/>
                  <c:y val="-4.04933654251225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0.66</c:v>
                </c:pt>
                <c:pt idx="1">
                  <c:v>1.63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Пермский край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231708015345226E-2"/>
                  <c:y val="-3.5431694746982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956099236828544E-2"/>
                  <c:y val="-3.037002406884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1.65</c:v>
                </c:pt>
                <c:pt idx="1">
                  <c:v>1.41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0085248"/>
        <c:axId val="90086784"/>
        <c:axId val="0"/>
      </c:bar3DChart>
      <c:catAx>
        <c:axId val="90085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086784"/>
        <c:crosses val="autoZero"/>
        <c:auto val="1"/>
        <c:lblAlgn val="ctr"/>
        <c:lblOffset val="100"/>
        <c:noMultiLvlLbl val="0"/>
      </c:catAx>
      <c:valAx>
        <c:axId val="9008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085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746362052464972"/>
          <c:y val="0.88199133298499477"/>
          <c:w val="0.6101046600083434"/>
          <c:h val="7.2453630911742409E-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812945326845141E-2"/>
          <c:y val="6.0737579992379533E-2"/>
          <c:w val="0.79222407802956074"/>
          <c:h val="0.668180133988173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г.Кудымкар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331131346548822E-2"/>
                  <c:y val="-3.8102324241778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85767431813340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15.9</c:v>
                </c:pt>
                <c:pt idx="1">
                  <c:v>2.29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Пермский край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327828366372057E-2"/>
                  <c:y val="-9.52558106044468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160611203009263E-2"/>
                  <c:y val="-3.3339533711556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16.760000000000002</c:v>
                </c:pt>
                <c:pt idx="1">
                  <c:v>16.16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9674880"/>
        <c:axId val="89676416"/>
        <c:axId val="0"/>
      </c:bar3DChart>
      <c:catAx>
        <c:axId val="89674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676416"/>
        <c:crosses val="autoZero"/>
        <c:auto val="1"/>
        <c:lblAlgn val="ctr"/>
        <c:lblOffset val="100"/>
        <c:noMultiLvlLbl val="0"/>
      </c:catAx>
      <c:valAx>
        <c:axId val="8967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674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76840059742721"/>
          <c:y val="0.85169832859804451"/>
          <c:w val="0.6003688417085562"/>
          <c:h val="0.13485447612304349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195878698663115E-2"/>
          <c:y val="5.7229040391646828E-2"/>
          <c:w val="0.50913007020383982"/>
          <c:h val="0.7873522275526980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ДТП,кол-во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9.94611709810021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490642243454431E-2"/>
                  <c:y val="-6.817317366444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743602562678223E-3"/>
                  <c:y val="-9.73902480920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</c:v>
                </c:pt>
                <c:pt idx="1">
                  <c:v>24</c:v>
                </c:pt>
                <c:pt idx="2">
                  <c:v>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Погибшие, чел.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4.0417962818946045E-2"/>
                  <c:y val="-2.9217074427621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8371801281339112E-2"/>
                  <c:y val="-6.81731736644499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115403844017332E-3"/>
                  <c:y val="-4.8695124046035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Раненные, чел.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8.0455859310651301E-2"/>
                  <c:y val="-4.3825611641432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720521793874754E-2"/>
                  <c:y val="-6.81731736644499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490642243454431E-2"/>
                  <c:y val="-6.81731736644499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38</c:v>
                </c:pt>
                <c:pt idx="1">
                  <c:v>31</c:v>
                </c:pt>
                <c:pt idx="2">
                  <c:v>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284032"/>
        <c:axId val="90285568"/>
      </c:lineChart>
      <c:catAx>
        <c:axId val="90284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285568"/>
        <c:crosses val="autoZero"/>
        <c:auto val="1"/>
        <c:lblAlgn val="ctr"/>
        <c:lblOffset val="100"/>
        <c:noMultiLvlLbl val="0"/>
      </c:catAx>
      <c:valAx>
        <c:axId val="90285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284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32604040164125"/>
          <c:y val="0.25781154143456597"/>
          <c:w val="0.26118960920051026"/>
          <c:h val="0.44542043446786583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689304461942258E-2"/>
          <c:y val="4.1160264878513736E-2"/>
          <c:w val="0.77673884514435698"/>
          <c:h val="0.7681481078911723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416666666666666E-2"/>
                  <c:y val="-5.8402033410812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105</c:v>
                </c:pt>
                <c:pt idx="1">
                  <c:v>490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25E-2"/>
                  <c:y val="-4.2474206116954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000000000000078E-2"/>
                  <c:y val="-2.1237103058477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2012 год</c:v>
                </c:pt>
                <c:pt idx="1">
                  <c:v>2013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95</c:v>
                </c:pt>
                <c:pt idx="1">
                  <c:v>462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0404736"/>
        <c:axId val="90407680"/>
        <c:axId val="0"/>
      </c:bar3DChart>
      <c:catAx>
        <c:axId val="90404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407680"/>
        <c:crosses val="autoZero"/>
        <c:auto val="1"/>
        <c:lblAlgn val="ctr"/>
        <c:lblOffset val="100"/>
        <c:noMultiLvlLbl val="0"/>
      </c:catAx>
      <c:valAx>
        <c:axId val="90407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4047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09214880748602E-2"/>
          <c:y val="4.4175103112110987E-2"/>
          <c:w val="0.75323918749286778"/>
          <c:h val="0.777383898441266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 год</c:v>
                </c:pt>
              </c:strCache>
            </c:strRef>
          </c:tx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5"/>
                <c:pt idx="0">
                  <c:v>Количество ЧС</c:v>
                </c:pt>
                <c:pt idx="1">
                  <c:v>Количество пожаров</c:v>
                </c:pt>
                <c:pt idx="2">
                  <c:v>Количество погибших на пожаре,чел.</c:v>
                </c:pt>
                <c:pt idx="3">
                  <c:v>Количество пострадавших на пожаре,чел.</c:v>
                </c:pt>
                <c:pt idx="4">
                  <c:v>Количество утонувших,чел.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38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1739130434782608E-2"/>
                  <c:y val="6.80272108843537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Количество ЧС</c:v>
                </c:pt>
                <c:pt idx="1">
                  <c:v>Количество пожаров</c:v>
                </c:pt>
                <c:pt idx="2">
                  <c:v>Количество погибших на пожаре,чел.</c:v>
                </c:pt>
                <c:pt idx="3">
                  <c:v>Количество пострадавших на пожаре,чел.</c:v>
                </c:pt>
                <c:pt idx="4">
                  <c:v>Количество утонувших,чел.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29</c:v>
                </c:pt>
                <c:pt idx="2">
                  <c:v>10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619904"/>
        <c:axId val="90622592"/>
      </c:barChart>
      <c:catAx>
        <c:axId val="90619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622592"/>
        <c:crosses val="autoZero"/>
        <c:auto val="1"/>
        <c:lblAlgn val="ctr"/>
        <c:lblOffset val="100"/>
        <c:noMultiLvlLbl val="0"/>
      </c:catAx>
      <c:valAx>
        <c:axId val="90622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0619904"/>
        <c:crosses val="autoZero"/>
        <c:crossBetween val="between"/>
      </c:valAx>
      <c:spPr>
        <a:noFill/>
        <a:ln w="25405">
          <a:noFill/>
        </a:ln>
      </c:spPr>
    </c:plotArea>
    <c:legend>
      <c:legendPos val="r"/>
      <c:layout>
        <c:manualLayout>
          <c:xMode val="edge"/>
          <c:yMode val="edge"/>
          <c:x val="0.85877810110692687"/>
          <c:y val="0.28452407734747442"/>
          <c:w val="0.14122189889307313"/>
          <c:h val="0.2880947024479083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0.12903</cdr:x>
      <cdr:y>0.01336</cdr:y>
    </cdr:from>
    <cdr:to>
      <cdr:x>0.96774</cdr:x>
      <cdr:y>0.12821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36309"/>
          <a:ext cx="3744416" cy="312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0.12903</cdr:x>
      <cdr:y>0.01336</cdr:y>
    </cdr:from>
    <cdr:to>
      <cdr:x>0.96774</cdr:x>
      <cdr:y>0.12821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36309"/>
          <a:ext cx="3744416" cy="312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0.21127</cdr:x>
      <cdr:y>0.89744</cdr:y>
    </cdr:from>
    <cdr:to>
      <cdr:x>0.38028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19" y="2520280"/>
          <a:ext cx="864097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2012 год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0.50437</cdr:x>
      <cdr:y>0.90136</cdr:y>
    </cdr:from>
    <cdr:to>
      <cdr:x>0.6508</cdr:x>
      <cdr:y>1</cdr:y>
    </cdr:to>
    <cdr:sp macro="" textlink="">
      <cdr:nvSpPr>
        <cdr:cNvPr id="4" name="TextBox 5"/>
        <cdr:cNvSpPr txBox="1"/>
      </cdr:nvSpPr>
      <cdr:spPr>
        <a:xfrm xmlns:a="http://schemas.openxmlformats.org/drawingml/2006/main">
          <a:off x="2578611" y="2531313"/>
          <a:ext cx="74866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2013 год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0.54115</cdr:x>
      <cdr:y>0.03326</cdr:y>
    </cdr:from>
    <cdr:to>
      <cdr:x>0.62384</cdr:x>
      <cdr:y>0.15367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98852" y="79559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490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0.57071</cdr:x>
      <cdr:y>0.6701</cdr:y>
    </cdr:from>
    <cdr:to>
      <cdr:x>0.60331</cdr:x>
      <cdr:y>0.77214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00872" y="2502024"/>
          <a:ext cx="228539" cy="380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0.70424</cdr:x>
      <cdr:y>0.72796</cdr:y>
    </cdr:from>
    <cdr:to>
      <cdr:x>0.74772</cdr:x>
      <cdr:y>0.83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936976" y="2718048"/>
          <a:ext cx="304812" cy="3809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D6C51-1C74-4F7E-A396-85C517B41FCA}" type="datetimeFigureOut">
              <a:rPr lang="ru-RU" smtClean="0"/>
              <a:t>21.08.2014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F384B-5525-4111-80FA-E8BC0F676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5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F384B-5525-4111-80FA-E8BC0F67625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776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D3F642D-C8AC-496F-85F9-AB89CC8F40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7287" y="1916832"/>
            <a:ext cx="67061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Обеспечение общественной безопасности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территории города Кудымкара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" y="5445224"/>
            <a:ext cx="8140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Докладчик: заместитель главы по социальным вопросам, вопросам взаимодействия с населением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 вопросам общественной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езопасности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Канюкова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Ольга Геннадьевна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785813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1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88424" y="6381328"/>
            <a:ext cx="648072" cy="365125"/>
          </a:xfrm>
        </p:spPr>
        <p:txBody>
          <a:bodyPr/>
          <a:lstStyle/>
          <a:p>
            <a:pPr>
              <a:defRPr/>
            </a:pPr>
            <a:fld id="{25C9F2AE-88A1-4B36-99CC-07481F8BE82C}" type="slidenum">
              <a:rPr lang="en-US" b="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 b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04664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Общественная безопасность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960399"/>
            <a:ext cx="40863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Количество зарегистрированных преступлений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93024165"/>
              </p:ext>
            </p:extLst>
          </p:nvPr>
        </p:nvGraphicFramePr>
        <p:xfrm>
          <a:off x="395536" y="1227803"/>
          <a:ext cx="4464496" cy="2717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04048" y="3351475"/>
            <a:ext cx="35926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14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преступности на 10000 </a:t>
            </a:r>
            <a:r>
              <a:rPr lang="ru-RU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142659274"/>
              </p:ext>
            </p:extLst>
          </p:nvPr>
        </p:nvGraphicFramePr>
        <p:xfrm>
          <a:off x="3779912" y="3717032"/>
          <a:ext cx="511256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7001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B1FC9EC-642C-413E-B4B6-CD852DF9263C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755576" y="247650"/>
            <a:ext cx="77048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Число преступлений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видам 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расчете на 10 000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населения, ед.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827584" y="811212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Кражи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Прямоугольник 4"/>
          <p:cNvSpPr>
            <a:spLocks noChangeArrowheads="1"/>
          </p:cNvSpPr>
          <p:nvPr/>
        </p:nvSpPr>
        <p:spPr bwMode="auto">
          <a:xfrm>
            <a:off x="5791200" y="826378"/>
            <a:ext cx="19653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Грабежи</a:t>
            </a:r>
          </a:p>
        </p:txBody>
      </p:sp>
      <p:sp>
        <p:nvSpPr>
          <p:cNvPr id="23560" name="TextBox 6"/>
          <p:cNvSpPr txBox="1">
            <a:spLocks noChangeArrowheads="1"/>
          </p:cNvSpPr>
          <p:nvPr/>
        </p:nvSpPr>
        <p:spPr bwMode="auto">
          <a:xfrm>
            <a:off x="4355976" y="3777734"/>
            <a:ext cx="45421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b="1" dirty="0" smtClean="0">
                <a:cs typeface="Times New Roman" pitchFamily="18" charset="0"/>
              </a:rPr>
              <a:t>Преступления, связанные </a:t>
            </a:r>
            <a:r>
              <a:rPr lang="ru-RU" b="1" dirty="0">
                <a:cs typeface="Times New Roman" pitchFamily="18" charset="0"/>
              </a:rPr>
              <a:t>с незаконным оборотом наркотических </a:t>
            </a:r>
            <a:r>
              <a:rPr lang="ru-RU" b="1" dirty="0" smtClean="0">
                <a:cs typeface="Times New Roman" pitchFamily="18" charset="0"/>
              </a:rPr>
              <a:t>веществ</a:t>
            </a:r>
            <a:endParaRPr lang="ru-RU" b="1" dirty="0"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98241306"/>
              </p:ext>
            </p:extLst>
          </p:nvPr>
        </p:nvGraphicFramePr>
        <p:xfrm>
          <a:off x="179512" y="1181100"/>
          <a:ext cx="4104456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93286290"/>
              </p:ext>
            </p:extLst>
          </p:nvPr>
        </p:nvGraphicFramePr>
        <p:xfrm>
          <a:off x="4427984" y="1412776"/>
          <a:ext cx="4474840" cy="2342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68221" y="3885455"/>
            <a:ext cx="736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Разбои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14795182"/>
              </p:ext>
            </p:extLst>
          </p:nvPr>
        </p:nvGraphicFramePr>
        <p:xfrm>
          <a:off x="395536" y="4147066"/>
          <a:ext cx="3912096" cy="2509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2211877"/>
              </p:ext>
            </p:extLst>
          </p:nvPr>
        </p:nvGraphicFramePr>
        <p:xfrm>
          <a:off x="4355976" y="4147066"/>
          <a:ext cx="4483224" cy="266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17049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6309320"/>
            <a:ext cx="576064" cy="365125"/>
          </a:xfrm>
        </p:spPr>
        <p:txBody>
          <a:bodyPr/>
          <a:lstStyle/>
          <a:p>
            <a:pPr>
              <a:defRPr/>
            </a:pPr>
            <a:fld id="{25C9F2AE-88A1-4B36-99CC-07481F8BE82C}" type="slidenum">
              <a:rPr lang="en-US" b="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b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73831"/>
            <a:ext cx="4805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Безопасность дорожного движения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50649111"/>
              </p:ext>
            </p:extLst>
          </p:nvPr>
        </p:nvGraphicFramePr>
        <p:xfrm>
          <a:off x="251520" y="820936"/>
          <a:ext cx="4176464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38335" y="3429000"/>
            <a:ext cx="57207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Реализация муниципальной программы «Повышение безопасности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дорожного движения в муниципальном образовании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«Городской округ – город Кудымкар» на 2012-2015 годы»</a:t>
            </a:r>
          </a:p>
          <a:p>
            <a:endParaRPr lang="ru-RU" b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893918928"/>
              </p:ext>
            </p:extLst>
          </p:nvPr>
        </p:nvGraphicFramePr>
        <p:xfrm>
          <a:off x="1723105" y="4221088"/>
          <a:ext cx="6096000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125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Documents and Settings\User\Рабочий стол\Стоянова все\Доклады\Доклад главы за 2013 год\Новая папка (2)\колесо 2013\DSC_04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2" y="26064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User\Рабочий стол\Стоянова все\Доклады\Доклад главы за 2013 год\Новая папка (2)\колесо 2013\DSC_0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33" y="260648"/>
            <a:ext cx="468052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Стоянова все\Доклады\Доклад главы за 2013 год\Новая папка (2)\колесо 2013\DSC_04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753"/>
            <a:ext cx="446449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User\Рабочий стол\Стоянова все\Доклады\Доклад главы за 2013 год\Новая папка (2)\акция с пл2\IMG_44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2" y="3514775"/>
            <a:ext cx="482453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514775"/>
            <a:ext cx="2880320" cy="328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514775"/>
            <a:ext cx="284380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74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6266578"/>
            <a:ext cx="648072" cy="365125"/>
          </a:xfrm>
        </p:spPr>
        <p:txBody>
          <a:bodyPr/>
          <a:lstStyle/>
          <a:p>
            <a:pPr>
              <a:defRPr/>
            </a:pPr>
            <a:fld id="{2F1AA1A4-7FDA-4CBC-9F0E-B1CDBEB12FB2}" type="slidenum">
              <a:rPr lang="en-US" b="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b="0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569093"/>
              </p:ext>
            </p:extLst>
          </p:nvPr>
        </p:nvGraphicFramePr>
        <p:xfrm>
          <a:off x="1219200" y="1143000"/>
          <a:ext cx="70104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187624" y="5040313"/>
            <a:ext cx="741682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</a:rPr>
              <a:t>Причины пожаров: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</a:rPr>
              <a:t>1.Неосторожное обращение с огнем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</a:rPr>
              <a:t>2.Умышленные поджоги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</a:rPr>
              <a:t>3.Неисправности и неправильная эксплуатация отопительных </a:t>
            </a:r>
            <a:r>
              <a:rPr lang="ru-RU" dirty="0" smtClean="0">
                <a:solidFill>
                  <a:prstClr val="black"/>
                </a:solidFill>
              </a:rPr>
              <a:t>приборов </a:t>
            </a:r>
            <a:r>
              <a:rPr lang="ru-RU" dirty="0">
                <a:solidFill>
                  <a:prstClr val="black"/>
                </a:solidFill>
              </a:rPr>
              <a:t>и электрооборудования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380703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Чрезвычайные   ситуации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32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F2AE-88A1-4B36-99CC-07481F8BE82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167" y="116632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муниципальной программы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«Обеспечение первичных мер пожарной безопасности на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территории муниципального образования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«Городской округ – город Кудымкар»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2013-2015 годы»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438561"/>
              </p:ext>
            </p:extLst>
          </p:nvPr>
        </p:nvGraphicFramePr>
        <p:xfrm>
          <a:off x="107504" y="1340769"/>
          <a:ext cx="8928992" cy="5626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1152128"/>
                <a:gridCol w="3600400"/>
              </a:tblGrid>
              <a:tr h="7184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Освоенные средства (тыс. руб.)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126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Противопожарная пропаганда и обучение населения города Кудымкара мерам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Изготовлены памятки, баннеры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, растяжки и таблички по противопожарной безопасности, проведен конкурс «Самый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пожаробезопасный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объект образования», победителем которого стала школа №2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42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Строительство пожарного пирса на реке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Олыч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79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Поддержание в готовности к использованию по предназначению источников наружного противопожарного водоснабжения на территории города Кудымкара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Приобретены гидранты и координатные таблички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42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Ремонт пожарных водоемов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водоемов приведены в нормативное соответствие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775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и монтаж ж/бетонных опор для размещения растяжек по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Установлены ж/бетонные опоры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ул. Строителей,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Хорошева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Свердлова,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Леваневского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Центральная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775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технических средств для тушения пожаров в городских лесах.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Для тушения пожаров в городских лесах приобретено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бензомоторное оборудование-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электроагрегат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207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371,2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03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6381328"/>
            <a:ext cx="504056" cy="365125"/>
          </a:xfrm>
        </p:spPr>
        <p:txBody>
          <a:bodyPr/>
          <a:lstStyle/>
          <a:p>
            <a:pPr>
              <a:defRPr/>
            </a:pPr>
            <a:fld id="{25C9F2AE-88A1-4B36-99CC-07481F8BE82C}" type="slidenum">
              <a:rPr lang="en-US" b="0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 b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2497693"/>
            <a:ext cx="4057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85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485</TotalTime>
  <Words>311</Words>
  <Application>Microsoft Office PowerPoint</Application>
  <PresentationFormat>Экран (4:3)</PresentationFormat>
  <Paragraphs>95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Администрация</cp:lastModifiedBy>
  <cp:revision>41</cp:revision>
  <cp:lastPrinted>2014-06-04T04:14:19Z</cp:lastPrinted>
  <dcterms:modified xsi:type="dcterms:W3CDTF">2014-08-21T12:07:26Z</dcterms:modified>
</cp:coreProperties>
</file>